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m, Marqui" initials="KM" lastIdx="1" clrIdx="0">
    <p:extLst>
      <p:ext uri="{19B8F6BF-5375-455C-9EA6-DF929625EA0E}">
        <p15:presenceInfo xmlns:p15="http://schemas.microsoft.com/office/powerpoint/2012/main" userId="S::marqui.keim@eagles.csc.edu::258b7f37-6a18-44c7-9301-001bd9f2b0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59FA5-0CC3-485F-A496-FA436494E266}"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13AC-7ECD-46BC-85F3-474DE023824D}" type="slidenum">
              <a:rPr lang="en-US" smtClean="0"/>
              <a:t>‹#›</a:t>
            </a:fld>
            <a:endParaRPr lang="en-US"/>
          </a:p>
        </p:txBody>
      </p:sp>
    </p:spTree>
    <p:extLst>
      <p:ext uri="{BB962C8B-B14F-4D97-AF65-F5344CB8AC3E}">
        <p14:creationId xmlns:p14="http://schemas.microsoft.com/office/powerpoint/2010/main" val="159771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TITLE PAGE</a:t>
            </a:r>
          </a:p>
        </p:txBody>
      </p:sp>
      <p:sp>
        <p:nvSpPr>
          <p:cNvPr id="4" name="Slide Number Placeholder 3"/>
          <p:cNvSpPr>
            <a:spLocks noGrp="1"/>
          </p:cNvSpPr>
          <p:nvPr>
            <p:ph type="sldNum" sz="quarter" idx="5"/>
          </p:nvPr>
        </p:nvSpPr>
        <p:spPr/>
        <p:txBody>
          <a:bodyPr/>
          <a:lstStyle/>
          <a:p>
            <a:fld id="{F2F913AC-7ECD-46BC-85F3-474DE023824D}" type="slidenum">
              <a:rPr lang="en-US" smtClean="0"/>
              <a:t>1</a:t>
            </a:fld>
            <a:endParaRPr lang="en-US"/>
          </a:p>
        </p:txBody>
      </p:sp>
    </p:spTree>
    <p:extLst>
      <p:ext uri="{BB962C8B-B14F-4D97-AF65-F5344CB8AC3E}">
        <p14:creationId xmlns:p14="http://schemas.microsoft.com/office/powerpoint/2010/main" val="83921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ORGANIZERS ROCK! THERE ARE MULTIPLE FORMATS, BUT WHEN STUDENTS HAVE THE OPPORTUNITY TO CHOOSE WHAT WORKS FOR THEM, IT MAKES ALL THE DIFFERENCE! </a:t>
            </a:r>
          </a:p>
        </p:txBody>
      </p:sp>
      <p:sp>
        <p:nvSpPr>
          <p:cNvPr id="4" name="Slide Number Placeholder 3"/>
          <p:cNvSpPr>
            <a:spLocks noGrp="1"/>
          </p:cNvSpPr>
          <p:nvPr>
            <p:ph type="sldNum" sz="quarter" idx="5"/>
          </p:nvPr>
        </p:nvSpPr>
        <p:spPr/>
        <p:txBody>
          <a:bodyPr/>
          <a:lstStyle/>
          <a:p>
            <a:fld id="{F2F913AC-7ECD-46BC-85F3-474DE023824D}" type="slidenum">
              <a:rPr lang="en-US" smtClean="0"/>
              <a:t>10</a:t>
            </a:fld>
            <a:endParaRPr lang="en-US"/>
          </a:p>
        </p:txBody>
      </p:sp>
    </p:spTree>
    <p:extLst>
      <p:ext uri="{BB962C8B-B14F-4D97-AF65-F5344CB8AC3E}">
        <p14:creationId xmlns:p14="http://schemas.microsoft.com/office/powerpoint/2010/main" val="312341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MAKES ALL THE DIFFERENCE! </a:t>
            </a:r>
          </a:p>
        </p:txBody>
      </p:sp>
      <p:sp>
        <p:nvSpPr>
          <p:cNvPr id="4" name="Slide Number Placeholder 3"/>
          <p:cNvSpPr>
            <a:spLocks noGrp="1"/>
          </p:cNvSpPr>
          <p:nvPr>
            <p:ph type="sldNum" sz="quarter" idx="5"/>
          </p:nvPr>
        </p:nvSpPr>
        <p:spPr/>
        <p:txBody>
          <a:bodyPr/>
          <a:lstStyle/>
          <a:p>
            <a:fld id="{F2F913AC-7ECD-46BC-85F3-474DE023824D}" type="slidenum">
              <a:rPr lang="en-US" smtClean="0"/>
              <a:t>11</a:t>
            </a:fld>
            <a:endParaRPr lang="en-US"/>
          </a:p>
        </p:txBody>
      </p:sp>
    </p:spTree>
    <p:extLst>
      <p:ext uri="{BB962C8B-B14F-4D97-AF65-F5344CB8AC3E}">
        <p14:creationId xmlns:p14="http://schemas.microsoft.com/office/powerpoint/2010/main" val="126441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DANIELLE, HARTLEY, COURTNEY, AND MARQUI, THE STRATEGIES YOU INCLUDED ARE TIME-HONORED AND EFFECTIVE! YOUR STUDENTS WILL ENJOY THEM, TOO!</a:t>
            </a:r>
          </a:p>
          <a:p>
            <a:r>
              <a:rPr lang="en-US" dirty="0"/>
              <a:t>NICE WORK! ANN PETERSEN</a:t>
            </a:r>
          </a:p>
        </p:txBody>
      </p:sp>
      <p:sp>
        <p:nvSpPr>
          <p:cNvPr id="4" name="Slide Number Placeholder 3"/>
          <p:cNvSpPr>
            <a:spLocks noGrp="1"/>
          </p:cNvSpPr>
          <p:nvPr>
            <p:ph type="sldNum" sz="quarter" idx="5"/>
          </p:nvPr>
        </p:nvSpPr>
        <p:spPr/>
        <p:txBody>
          <a:bodyPr/>
          <a:lstStyle/>
          <a:p>
            <a:fld id="{F2F913AC-7ECD-46BC-85F3-474DE023824D}" type="slidenum">
              <a:rPr lang="en-US" smtClean="0"/>
              <a:t>12</a:t>
            </a:fld>
            <a:endParaRPr lang="en-US"/>
          </a:p>
        </p:txBody>
      </p:sp>
    </p:spTree>
    <p:extLst>
      <p:ext uri="{BB962C8B-B14F-4D97-AF65-F5344CB8AC3E}">
        <p14:creationId xmlns:p14="http://schemas.microsoft.com/office/powerpoint/2010/main" val="108793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MULTISENSORY  INSTRUCTION EFFECTIVELY ENGAGES THE BRAIN FOR RETENTION.</a:t>
            </a:r>
          </a:p>
        </p:txBody>
      </p:sp>
      <p:sp>
        <p:nvSpPr>
          <p:cNvPr id="4" name="Slide Number Placeholder 3"/>
          <p:cNvSpPr>
            <a:spLocks noGrp="1"/>
          </p:cNvSpPr>
          <p:nvPr>
            <p:ph type="sldNum" sz="quarter" idx="5"/>
          </p:nvPr>
        </p:nvSpPr>
        <p:spPr/>
        <p:txBody>
          <a:bodyPr/>
          <a:lstStyle/>
          <a:p>
            <a:fld id="{F2F913AC-7ECD-46BC-85F3-474DE023824D}" type="slidenum">
              <a:rPr lang="en-US" smtClean="0"/>
              <a:t>2</a:t>
            </a:fld>
            <a:endParaRPr lang="en-US"/>
          </a:p>
        </p:txBody>
      </p:sp>
    </p:spTree>
    <p:extLst>
      <p:ext uri="{BB962C8B-B14F-4D97-AF65-F5344CB8AC3E}">
        <p14:creationId xmlns:p14="http://schemas.microsoft.com/office/powerpoint/2010/main" val="172479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EXPLANATIONS AS WELL AS MODEL. THANK YOU</a:t>
            </a:r>
          </a:p>
        </p:txBody>
      </p:sp>
      <p:sp>
        <p:nvSpPr>
          <p:cNvPr id="4" name="Slide Number Placeholder 3"/>
          <p:cNvSpPr>
            <a:spLocks noGrp="1"/>
          </p:cNvSpPr>
          <p:nvPr>
            <p:ph type="sldNum" sz="quarter" idx="5"/>
          </p:nvPr>
        </p:nvSpPr>
        <p:spPr/>
        <p:txBody>
          <a:bodyPr/>
          <a:lstStyle/>
          <a:p>
            <a:fld id="{F2F913AC-7ECD-46BC-85F3-474DE023824D}" type="slidenum">
              <a:rPr lang="en-US" smtClean="0"/>
              <a:t>3</a:t>
            </a:fld>
            <a:endParaRPr lang="en-US"/>
          </a:p>
        </p:txBody>
      </p:sp>
    </p:spTree>
    <p:extLst>
      <p:ext uri="{BB962C8B-B14F-4D97-AF65-F5344CB8AC3E}">
        <p14:creationId xmlns:p14="http://schemas.microsoft.com/office/powerpoint/2010/main" val="40516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CLUES/CUES ARE SO IMPORTANT, BUT NEED TO BE KEPT IN PERSPECTIVE AND TEACH STUDENTS HOW IT WORKS AND HOW TO USE IT…WHAT TO LOOK FOR IN THE TEXT SURROUNDING THE QUESTIONABLE  VOCABULARY TERM.</a:t>
            </a:r>
          </a:p>
          <a:p>
            <a:endParaRPr lang="en-US" dirty="0"/>
          </a:p>
        </p:txBody>
      </p:sp>
      <p:sp>
        <p:nvSpPr>
          <p:cNvPr id="4" name="Slide Number Placeholder 3"/>
          <p:cNvSpPr>
            <a:spLocks noGrp="1"/>
          </p:cNvSpPr>
          <p:nvPr>
            <p:ph type="sldNum" sz="quarter" idx="5"/>
          </p:nvPr>
        </p:nvSpPr>
        <p:spPr/>
        <p:txBody>
          <a:bodyPr/>
          <a:lstStyle/>
          <a:p>
            <a:fld id="{F2F913AC-7ECD-46BC-85F3-474DE023824D}" type="slidenum">
              <a:rPr lang="en-US" smtClean="0"/>
              <a:t>4</a:t>
            </a:fld>
            <a:endParaRPr lang="en-US"/>
          </a:p>
        </p:txBody>
      </p:sp>
    </p:spTree>
    <p:extLst>
      <p:ext uri="{BB962C8B-B14F-4D97-AF65-F5344CB8AC3E}">
        <p14:creationId xmlns:p14="http://schemas.microsoft.com/office/powerpoint/2010/main" val="310232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BOOKS ARE EXCELLENT TOOLS K AND UP! THEY CAN MODEL GOOD READING STRATEGIES. </a:t>
            </a:r>
          </a:p>
        </p:txBody>
      </p:sp>
      <p:sp>
        <p:nvSpPr>
          <p:cNvPr id="4" name="Slide Number Placeholder 3"/>
          <p:cNvSpPr>
            <a:spLocks noGrp="1"/>
          </p:cNvSpPr>
          <p:nvPr>
            <p:ph type="sldNum" sz="quarter" idx="5"/>
          </p:nvPr>
        </p:nvSpPr>
        <p:spPr/>
        <p:txBody>
          <a:bodyPr/>
          <a:lstStyle/>
          <a:p>
            <a:fld id="{F2F913AC-7ECD-46BC-85F3-474DE023824D}" type="slidenum">
              <a:rPr lang="en-US" smtClean="0"/>
              <a:t>5</a:t>
            </a:fld>
            <a:endParaRPr lang="en-US"/>
          </a:p>
        </p:txBody>
      </p:sp>
    </p:spTree>
    <p:extLst>
      <p:ext uri="{BB962C8B-B14F-4D97-AF65-F5344CB8AC3E}">
        <p14:creationId xmlns:p14="http://schemas.microsoft.com/office/powerpoint/2010/main" val="423291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QUADRANTS ARE SO IMPORTANT FOR ASSISTING STUDENT LEARNING AND RETENTION</a:t>
            </a:r>
          </a:p>
        </p:txBody>
      </p:sp>
      <p:sp>
        <p:nvSpPr>
          <p:cNvPr id="4" name="Slide Number Placeholder 3"/>
          <p:cNvSpPr>
            <a:spLocks noGrp="1"/>
          </p:cNvSpPr>
          <p:nvPr>
            <p:ph type="sldNum" sz="quarter" idx="5"/>
          </p:nvPr>
        </p:nvSpPr>
        <p:spPr/>
        <p:txBody>
          <a:bodyPr/>
          <a:lstStyle/>
          <a:p>
            <a:fld id="{F2F913AC-7ECD-46BC-85F3-474DE023824D}" type="slidenum">
              <a:rPr lang="en-US" smtClean="0"/>
              <a:t>6</a:t>
            </a:fld>
            <a:endParaRPr lang="en-US"/>
          </a:p>
        </p:txBody>
      </p:sp>
    </p:spTree>
    <p:extLst>
      <p:ext uri="{BB962C8B-B14F-4D97-AF65-F5344CB8AC3E}">
        <p14:creationId xmlns:p14="http://schemas.microsoft.com/office/powerpoint/2010/main" val="34894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GAMES CERTAINLY ENGAGE STUDENTS!</a:t>
            </a:r>
          </a:p>
          <a:p>
            <a:endParaRPr lang="en-US" dirty="0"/>
          </a:p>
        </p:txBody>
      </p:sp>
      <p:sp>
        <p:nvSpPr>
          <p:cNvPr id="4" name="Slide Number Placeholder 3"/>
          <p:cNvSpPr>
            <a:spLocks noGrp="1"/>
          </p:cNvSpPr>
          <p:nvPr>
            <p:ph type="sldNum" sz="quarter" idx="5"/>
          </p:nvPr>
        </p:nvSpPr>
        <p:spPr/>
        <p:txBody>
          <a:bodyPr/>
          <a:lstStyle/>
          <a:p>
            <a:fld id="{F2F913AC-7ECD-46BC-85F3-474DE023824D}" type="slidenum">
              <a:rPr lang="en-US" smtClean="0"/>
              <a:t>7</a:t>
            </a:fld>
            <a:endParaRPr lang="en-US"/>
          </a:p>
        </p:txBody>
      </p:sp>
    </p:spTree>
    <p:extLst>
      <p:ext uri="{BB962C8B-B14F-4D97-AF65-F5344CB8AC3E}">
        <p14:creationId xmlns:p14="http://schemas.microsoft.com/office/powerpoint/2010/main" val="218273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 CAN CERTAINLY ASSIST STUDENT LEARNING AND REINFORCE RETENTION</a:t>
            </a:r>
          </a:p>
        </p:txBody>
      </p:sp>
      <p:sp>
        <p:nvSpPr>
          <p:cNvPr id="4" name="Slide Number Placeholder 3"/>
          <p:cNvSpPr>
            <a:spLocks noGrp="1"/>
          </p:cNvSpPr>
          <p:nvPr>
            <p:ph type="sldNum" sz="quarter" idx="5"/>
          </p:nvPr>
        </p:nvSpPr>
        <p:spPr/>
        <p:txBody>
          <a:bodyPr/>
          <a:lstStyle/>
          <a:p>
            <a:fld id="{F2F913AC-7ECD-46BC-85F3-474DE023824D}" type="slidenum">
              <a:rPr lang="en-US" smtClean="0"/>
              <a:t>8</a:t>
            </a:fld>
            <a:endParaRPr lang="en-US"/>
          </a:p>
        </p:txBody>
      </p:sp>
    </p:spTree>
    <p:extLst>
      <p:ext uri="{BB962C8B-B14F-4D97-AF65-F5344CB8AC3E}">
        <p14:creationId xmlns:p14="http://schemas.microsoft.com/office/powerpoint/2010/main" val="231717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SO MUCH SENSE. WHEN STUDENTS HAVE A STRONG  BASE FROM WHICH TO WORK, IT MAKES ALL THE DIFFERENCE AS THEY MOVE INTO LEARNING A NEW LANGUAGE!</a:t>
            </a:r>
          </a:p>
        </p:txBody>
      </p:sp>
      <p:sp>
        <p:nvSpPr>
          <p:cNvPr id="4" name="Slide Number Placeholder 3"/>
          <p:cNvSpPr>
            <a:spLocks noGrp="1"/>
          </p:cNvSpPr>
          <p:nvPr>
            <p:ph type="sldNum" sz="quarter" idx="5"/>
          </p:nvPr>
        </p:nvSpPr>
        <p:spPr/>
        <p:txBody>
          <a:bodyPr/>
          <a:lstStyle/>
          <a:p>
            <a:fld id="{F2F913AC-7ECD-46BC-85F3-474DE023824D}" type="slidenum">
              <a:rPr lang="en-US" smtClean="0"/>
              <a:t>9</a:t>
            </a:fld>
            <a:endParaRPr lang="en-US"/>
          </a:p>
        </p:txBody>
      </p:sp>
    </p:spTree>
    <p:extLst>
      <p:ext uri="{BB962C8B-B14F-4D97-AF65-F5344CB8AC3E}">
        <p14:creationId xmlns:p14="http://schemas.microsoft.com/office/powerpoint/2010/main" val="144946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4/11/23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dirty="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4/11/23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dirty="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4/11/23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4/11/23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4/11/23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eadingrockets.org/article/accessing-students-background-knowledge-ell-classro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ingrockets.org/article/journal-wri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eareteachers.com/what-is-a-book-tal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1263520" y="1272800"/>
            <a:ext cx="6544620" cy="4312402"/>
          </a:xfrm>
        </p:spPr>
        <p:txBody>
          <a:bodyPr anchor="ctr">
            <a:normAutofit/>
          </a:bodyPr>
          <a:lstStyle/>
          <a:p>
            <a:pPr algn="r"/>
            <a:r>
              <a:rPr lang="en-US" sz="5300">
                <a:solidFill>
                  <a:schemeClr val="tx1"/>
                </a:solidFill>
              </a:rPr>
              <a:t>READ 634 Final Group Project: 20 Reading &amp; Writing Strategies for ELL Students</a:t>
            </a:r>
          </a:p>
        </p:txBody>
      </p:sp>
      <p:sp>
        <p:nvSpPr>
          <p:cNvPr id="3" name="Subtitle 2"/>
          <p:cNvSpPr>
            <a:spLocks noGrp="1"/>
          </p:cNvSpPr>
          <p:nvPr>
            <p:ph type="subTitle" idx="1"/>
          </p:nvPr>
        </p:nvSpPr>
        <p:spPr>
          <a:xfrm>
            <a:off x="8473440" y="1272800"/>
            <a:ext cx="2481307" cy="4312402"/>
          </a:xfrm>
        </p:spPr>
        <p:txBody>
          <a:bodyPr vert="horz" lIns="91440" tIns="45720" rIns="91440" bIns="45720" rtlCol="0" anchor="ctr">
            <a:normAutofit/>
          </a:bodyPr>
          <a:lstStyle/>
          <a:p>
            <a:pPr algn="l">
              <a:spcAft>
                <a:spcPts val="600"/>
              </a:spcAft>
            </a:pPr>
            <a:r>
              <a:rPr lang="en-US" sz="2000"/>
              <a:t>Hartley Burget, Danielle Roland, Sara Olsen, Courtney Munger, &amp; Marqui Keim </a:t>
            </a:r>
          </a:p>
        </p:txBody>
      </p:sp>
      <p:cxnSp>
        <p:nvCxnSpPr>
          <p:cNvPr id="16" name="Straight Connector 1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3612703" y="881210"/>
            <a:ext cx="7892794" cy="1517035"/>
          </a:xfrm>
        </p:spPr>
        <p:txBody>
          <a:bodyPr>
            <a:normAutofit/>
          </a:bodyPr>
          <a:lstStyle/>
          <a:p>
            <a:r>
              <a:rPr lang="en-US">
                <a:solidFill>
                  <a:schemeClr val="tx1">
                    <a:lumMod val="75000"/>
                    <a:lumOff val="25000"/>
                  </a:schemeClr>
                </a:solidFill>
              </a:rPr>
              <a:t>Strategy 9: Graphic Organizers</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3844616" y="2425557"/>
            <a:ext cx="7376959" cy="3131777"/>
          </a:xfrm>
        </p:spPr>
        <p:txBody>
          <a:bodyPr vert="horz" lIns="91440" tIns="45720" rIns="91440" bIns="45720" rtlCol="0" anchor="t">
            <a:normAutofit/>
          </a:bodyPr>
          <a:lstStyle/>
          <a:p>
            <a:r>
              <a:rPr lang="en-US" dirty="0">
                <a:solidFill>
                  <a:schemeClr val="tx1">
                    <a:lumMod val="75000"/>
                    <a:lumOff val="25000"/>
                  </a:schemeClr>
                </a:solidFill>
              </a:rPr>
              <a:t>ELL students can benefit from the use of graphic organizers. Graphic organizers help students break down a text or story </a:t>
            </a:r>
            <a:r>
              <a:rPr lang="en-US">
                <a:solidFill>
                  <a:schemeClr val="tx1">
                    <a:lumMod val="75000"/>
                    <a:lumOff val="25000"/>
                  </a:schemeClr>
                </a:solidFill>
              </a:rPr>
              <a:t>and see every component closely.  Graphic organizers provide a way </a:t>
            </a:r>
            <a:r>
              <a:rPr lang="en-US" dirty="0">
                <a:solidFill>
                  <a:schemeClr val="tx1">
                    <a:lumMod val="75000"/>
                    <a:lumOff val="25000"/>
                  </a:schemeClr>
                </a:solidFill>
              </a:rPr>
              <a:t>for students to show their understanding and create connections.  Teachers can use graphic organizers to assess for understanding.</a:t>
            </a:r>
            <a:endParaRPr lang="en-US">
              <a:solidFill>
                <a:schemeClr val="tx1">
                  <a:lumMod val="75000"/>
                  <a:lumOff val="25000"/>
                </a:schemeClr>
              </a:solidFill>
            </a:endParaRPr>
          </a:p>
          <a:p>
            <a:pPr>
              <a:buClr>
                <a:srgbClr val="262626"/>
              </a:buClr>
            </a:pPr>
            <a:r>
              <a:rPr lang="en-US">
                <a:solidFill>
                  <a:schemeClr val="tx1">
                    <a:lumMod val="75000"/>
                    <a:lumOff val="25000"/>
                  </a:schemeClr>
                </a:solidFill>
              </a:rPr>
              <a:t>Graphic organizers can be used with any age of student.</a:t>
            </a:r>
          </a:p>
          <a:p>
            <a:pPr>
              <a:buClr>
                <a:srgbClr val="262626"/>
              </a:buClr>
            </a:pPr>
            <a:r>
              <a:rPr lang="en-US">
                <a:solidFill>
                  <a:schemeClr val="tx1">
                    <a:lumMod val="75000"/>
                    <a:lumOff val="25000"/>
                  </a:schemeClr>
                </a:solidFill>
              </a:rPr>
              <a:t>Graphic organizers can be used during regular instruction in all subjects and in interventions.</a:t>
            </a:r>
            <a:endParaRPr lang="en-US" dirty="0">
              <a:solidFill>
                <a:schemeClr val="tx1">
                  <a:lumMod val="75000"/>
                  <a:lumOff val="25000"/>
                </a:schemeClr>
              </a:solidFill>
            </a:endParaRPr>
          </a:p>
        </p:txBody>
      </p:sp>
      <p:sp>
        <p:nvSpPr>
          <p:cNvPr id="4" name="TextBox 3">
            <a:extLst>
              <a:ext uri="{FF2B5EF4-FFF2-40B4-BE49-F238E27FC236}">
                <a16:creationId xmlns:a16="http://schemas.microsoft.com/office/drawing/2014/main" id="{6FB6EFCB-4F7C-4B23-9A91-5A7EC18DEA3D}"/>
              </a:ext>
            </a:extLst>
          </p:cNvPr>
          <p:cNvSpPr txBox="1"/>
          <p:nvPr/>
        </p:nvSpPr>
        <p:spPr>
          <a:xfrm>
            <a:off x="465330" y="1804527"/>
            <a:ext cx="2485164" cy="1754326"/>
          </a:xfrm>
          <a:prstGeom prst="rect">
            <a:avLst/>
          </a:prstGeom>
          <a:solidFill>
            <a:schemeClr val="bg2">
              <a:lumMod val="90000"/>
            </a:schemeClr>
          </a:solidFill>
          <a:ln>
            <a:solidFill>
              <a:schemeClr val="accent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Graphic Organizer Options</a:t>
            </a:r>
            <a:endParaRPr lang="en-US"/>
          </a:p>
          <a:p>
            <a:pPr marL="285750" indent="-285750">
              <a:buFont typeface="Arial"/>
              <a:buChar char="•"/>
            </a:pPr>
            <a:r>
              <a:rPr lang="en-US" b="1"/>
              <a:t>KWL Charts</a:t>
            </a:r>
          </a:p>
          <a:p>
            <a:pPr marL="285750" indent="-285750">
              <a:buFont typeface="Arial"/>
              <a:buChar char="•"/>
            </a:pPr>
            <a:r>
              <a:rPr lang="en-US" b="1"/>
              <a:t>Venn Diagrams</a:t>
            </a:r>
          </a:p>
          <a:p>
            <a:pPr marL="285750" indent="-285750">
              <a:buFont typeface="Arial"/>
              <a:buChar char="•"/>
            </a:pPr>
            <a:r>
              <a:rPr lang="en-US" b="1"/>
              <a:t>Story Maps</a:t>
            </a:r>
          </a:p>
          <a:p>
            <a:pPr marL="285750" indent="-285750">
              <a:buFont typeface="Arial"/>
              <a:buChar char="•"/>
            </a:pPr>
            <a:r>
              <a:rPr lang="en-US" b="1"/>
              <a:t>Timelines</a:t>
            </a:r>
          </a:p>
        </p:txBody>
      </p:sp>
      <p:pic>
        <p:nvPicPr>
          <p:cNvPr id="17" name="Picture 17" descr="Diagram, venn diagram&#10;&#10;Description automatically generated">
            <a:extLst>
              <a:ext uri="{FF2B5EF4-FFF2-40B4-BE49-F238E27FC236}">
                <a16:creationId xmlns:a16="http://schemas.microsoft.com/office/drawing/2014/main" id="{D442D556-99D4-4D5F-966D-7C9B2642F7DC}"/>
              </a:ext>
            </a:extLst>
          </p:cNvPr>
          <p:cNvPicPr>
            <a:picLocks noChangeAspect="1"/>
          </p:cNvPicPr>
          <p:nvPr/>
        </p:nvPicPr>
        <p:blipFill>
          <a:blip r:embed="rId4"/>
          <a:stretch>
            <a:fillRect/>
          </a:stretch>
        </p:blipFill>
        <p:spPr>
          <a:xfrm>
            <a:off x="9567797" y="4998407"/>
            <a:ext cx="1939447" cy="1130474"/>
          </a:xfrm>
          <a:prstGeom prst="rect">
            <a:avLst/>
          </a:prstGeom>
        </p:spPr>
      </p:pic>
      <p:pic>
        <p:nvPicPr>
          <p:cNvPr id="18" name="Picture 18">
            <a:extLst>
              <a:ext uri="{FF2B5EF4-FFF2-40B4-BE49-F238E27FC236}">
                <a16:creationId xmlns:a16="http://schemas.microsoft.com/office/drawing/2014/main" id="{9766E1E3-AD94-4870-9AC9-65BA490F33AA}"/>
              </a:ext>
            </a:extLst>
          </p:cNvPr>
          <p:cNvPicPr>
            <a:picLocks noChangeAspect="1"/>
          </p:cNvPicPr>
          <p:nvPr/>
        </p:nvPicPr>
        <p:blipFill>
          <a:blip r:embed="rId5"/>
          <a:stretch>
            <a:fillRect/>
          </a:stretch>
        </p:blipFill>
        <p:spPr>
          <a:xfrm>
            <a:off x="340290" y="4157827"/>
            <a:ext cx="2743200" cy="2112264"/>
          </a:xfrm>
          <a:prstGeom prst="rect">
            <a:avLst/>
          </a:prstGeom>
        </p:spPr>
      </p:pic>
    </p:spTree>
    <p:extLst>
      <p:ext uri="{BB962C8B-B14F-4D97-AF65-F5344CB8AC3E}">
        <p14:creationId xmlns:p14="http://schemas.microsoft.com/office/powerpoint/2010/main" val="363165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1B2CC6F0-3D30-4A84-970E-84B2A93B3A6A}"/>
              </a:ext>
            </a:extLst>
          </p:cNvPr>
          <p:cNvPicPr>
            <a:picLocks noChangeAspect="1"/>
          </p:cNvPicPr>
          <p:nvPr/>
        </p:nvPicPr>
        <p:blipFill rotWithShape="1">
          <a:blip r:embed="rId3"/>
          <a:srcRect l="29410" r="34241" b="1"/>
          <a:stretch/>
        </p:blipFill>
        <p:spPr>
          <a:xfrm>
            <a:off x="7837371" y="237744"/>
            <a:ext cx="4124416" cy="6382512"/>
          </a:xfrm>
          <a:prstGeom prst="rect">
            <a:avLst/>
          </a:prstGeom>
        </p:spPr>
      </p:pic>
      <p:sp>
        <p:nvSpPr>
          <p:cNvPr id="24" name="Rectangle 25">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868680" y="642593"/>
            <a:ext cx="6281928" cy="1744183"/>
          </a:xfrm>
        </p:spPr>
        <p:txBody>
          <a:bodyPr>
            <a:normAutofit/>
          </a:bodyPr>
          <a:lstStyle/>
          <a:p>
            <a:r>
              <a:rPr lang="en-US" sz="3700"/>
              <a:t>Strategy 10:  </a:t>
            </a:r>
            <a:br>
              <a:rPr lang="en-US" sz="3700"/>
            </a:br>
            <a:r>
              <a:rPr lang="en-US" sz="3700"/>
              <a:t>Build Background Knowledge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868680" y="2386584"/>
            <a:ext cx="6281928" cy="3648456"/>
          </a:xfrm>
        </p:spPr>
        <p:txBody>
          <a:bodyPr vert="horz" lIns="91440" tIns="45720" rIns="91440" bIns="45720" rtlCol="0" anchor="t">
            <a:normAutofit lnSpcReduction="10000"/>
          </a:bodyPr>
          <a:lstStyle/>
          <a:p>
            <a:pPr>
              <a:lnSpc>
                <a:spcPct val="90000"/>
              </a:lnSpc>
            </a:pPr>
            <a:r>
              <a:rPr lang="en-US" sz="1700"/>
              <a:t>Introduce reading materials that are culturally relevant to students and that they can make connections to.</a:t>
            </a:r>
          </a:p>
          <a:p>
            <a:pPr>
              <a:lnSpc>
                <a:spcPct val="90000"/>
              </a:lnSpc>
              <a:buClr>
                <a:srgbClr val="262626"/>
              </a:buClr>
            </a:pPr>
            <a:r>
              <a:rPr lang="en-US" sz="1700"/>
              <a:t>Connect readings and topics that relate to student's backgrounds and experiences.</a:t>
            </a:r>
          </a:p>
          <a:p>
            <a:pPr>
              <a:lnSpc>
                <a:spcPct val="90000"/>
              </a:lnSpc>
              <a:buClr>
                <a:srgbClr val="262626"/>
              </a:buClr>
            </a:pPr>
            <a:r>
              <a:rPr lang="en-US" sz="1700"/>
              <a:t>Build students background knowledge by using photos, models, videos, picture books, virtual field trips, art, music, etc.</a:t>
            </a:r>
          </a:p>
          <a:p>
            <a:pPr>
              <a:lnSpc>
                <a:spcPct val="90000"/>
              </a:lnSpc>
              <a:buClr>
                <a:srgbClr val="262626"/>
              </a:buClr>
            </a:pPr>
            <a:r>
              <a:rPr lang="en-US" sz="1700"/>
              <a:t>Before writing activate background knowledge by having conversations with students.  </a:t>
            </a:r>
          </a:p>
          <a:p>
            <a:pPr>
              <a:lnSpc>
                <a:spcPct val="90000"/>
              </a:lnSpc>
              <a:buClr>
                <a:srgbClr val="262626"/>
              </a:buClr>
            </a:pPr>
            <a:r>
              <a:rPr lang="en-US" sz="1700"/>
              <a:t>Select and teach vocabulary that might be difficult or important.</a:t>
            </a:r>
          </a:p>
          <a:p>
            <a:pPr>
              <a:lnSpc>
                <a:spcPct val="90000"/>
              </a:lnSpc>
              <a:buClr>
                <a:srgbClr val="262626"/>
              </a:buClr>
            </a:pPr>
            <a:r>
              <a:rPr lang="en-US" sz="1700"/>
              <a:t>The following link gives suggestions on how teachers can access student background knowledge. </a:t>
            </a:r>
            <a:r>
              <a:rPr lang="en-US" sz="1700">
                <a:ea typeface="+mn-lt"/>
                <a:cs typeface="+mn-lt"/>
                <a:hlinkClick r:id="rId4"/>
              </a:rPr>
              <a:t>Accessing Students' Background Knowledge in the ELL CLassroom</a:t>
            </a:r>
            <a:r>
              <a:rPr lang="en-US" sz="1700">
                <a:ea typeface="+mn-lt"/>
                <a:cs typeface="+mn-lt"/>
              </a:rPr>
              <a:t> </a:t>
            </a:r>
          </a:p>
        </p:txBody>
      </p:sp>
    </p:spTree>
    <p:extLst>
      <p:ext uri="{BB962C8B-B14F-4D97-AF65-F5344CB8AC3E}">
        <p14:creationId xmlns:p14="http://schemas.microsoft.com/office/powerpoint/2010/main" val="424940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A5896FB1-4245-46F2-A175-C5EFE612924A}"/>
              </a:ext>
            </a:extLst>
          </p:cNvPr>
          <p:cNvSpPr>
            <a:spLocks noGrp="1"/>
          </p:cNvSpPr>
          <p:nvPr>
            <p:ph type="title"/>
          </p:nvPr>
        </p:nvSpPr>
        <p:spPr>
          <a:xfrm>
            <a:off x="1066800" y="1089090"/>
            <a:ext cx="10058400" cy="1371600"/>
          </a:xfrm>
        </p:spPr>
        <p:txBody>
          <a:bodyPr>
            <a:normAutofit/>
          </a:bodyPr>
          <a:lstStyle/>
          <a:p>
            <a:pPr algn="ctr"/>
            <a:r>
              <a:rPr lang="en-US">
                <a:solidFill>
                  <a:srgbClr val="FFFFFF"/>
                </a:solidFill>
              </a:rPr>
              <a:t>References</a:t>
            </a:r>
          </a:p>
        </p:txBody>
      </p:sp>
      <p:sp>
        <p:nvSpPr>
          <p:cNvPr id="3" name="Content Placeholder 2">
            <a:extLst>
              <a:ext uri="{FF2B5EF4-FFF2-40B4-BE49-F238E27FC236}">
                <a16:creationId xmlns:a16="http://schemas.microsoft.com/office/drawing/2014/main" id="{A47E9E78-2624-4D69-8DF3-AEAD5C52BD6F}"/>
              </a:ext>
            </a:extLst>
          </p:cNvPr>
          <p:cNvSpPr>
            <a:spLocks noGrp="1"/>
          </p:cNvSpPr>
          <p:nvPr>
            <p:ph idx="1"/>
          </p:nvPr>
        </p:nvSpPr>
        <p:spPr>
          <a:xfrm>
            <a:off x="459409" y="3153185"/>
            <a:ext cx="11295269" cy="3402633"/>
          </a:xfrm>
        </p:spPr>
        <p:txBody>
          <a:bodyPr anchor="t">
            <a:normAutofit fontScale="92500" lnSpcReduction="20000"/>
          </a:bodyPr>
          <a:lstStyle/>
          <a:p>
            <a:r>
              <a:rPr lang="en-US" sz="2000">
                <a:latin typeface="Century Gothic"/>
                <a:ea typeface="+mn-lt"/>
                <a:cs typeface="+mn-lt"/>
              </a:rPr>
              <a:t>Bean, T. W., </a:t>
            </a:r>
            <a:r>
              <a:rPr lang="en-US" sz="2000" err="1">
                <a:latin typeface="Century Gothic"/>
                <a:ea typeface="+mn-lt"/>
                <a:cs typeface="+mn-lt"/>
              </a:rPr>
              <a:t>Readence</a:t>
            </a:r>
            <a:r>
              <a:rPr lang="en-US" sz="2000">
                <a:latin typeface="Century Gothic"/>
                <a:ea typeface="+mn-lt"/>
                <a:cs typeface="+mn-lt"/>
              </a:rPr>
              <a:t>, J. E., &amp; Dunkerly-Bean, J. (2019). </a:t>
            </a:r>
            <a:r>
              <a:rPr lang="en-US" sz="2000" i="1">
                <a:latin typeface="Century Gothic"/>
                <a:ea typeface="+mn-lt"/>
                <a:cs typeface="+mn-lt"/>
              </a:rPr>
              <a:t>Content area literacy: An integrated approach</a:t>
            </a:r>
            <a:r>
              <a:rPr lang="en-US" sz="2000">
                <a:latin typeface="Century Gothic"/>
                <a:ea typeface="+mn-lt"/>
                <a:cs typeface="+mn-lt"/>
              </a:rPr>
              <a:t> (11th ed.). Kendall Hunt. </a:t>
            </a:r>
            <a:endParaRPr lang="en-US">
              <a:latin typeface="Century Gothic"/>
              <a:ea typeface="+mn-lt"/>
              <a:cs typeface="+mn-lt"/>
            </a:endParaRPr>
          </a:p>
          <a:p>
            <a:pPr>
              <a:buClr>
                <a:srgbClr val="262626"/>
              </a:buClr>
            </a:pPr>
            <a:r>
              <a:rPr lang="en-US" sz="2000">
                <a:latin typeface="Century Gothic"/>
                <a:ea typeface="+mn-lt"/>
                <a:cs typeface="+mn-lt"/>
              </a:rPr>
              <a:t>Cox, C. (2020). </a:t>
            </a:r>
            <a:r>
              <a:rPr lang="en-US" sz="2000" i="1">
                <a:latin typeface="Century Gothic"/>
                <a:ea typeface="+mn-lt"/>
                <a:cs typeface="+mn-lt"/>
              </a:rPr>
              <a:t>Journal Writing</a:t>
            </a:r>
            <a:r>
              <a:rPr lang="en-US" sz="2000">
                <a:latin typeface="Century Gothic"/>
                <a:ea typeface="+mn-lt"/>
                <a:cs typeface="+mn-lt"/>
              </a:rPr>
              <a:t>. Reading Rockets. </a:t>
            </a:r>
            <a:r>
              <a:rPr lang="en-US" sz="2000">
                <a:latin typeface="Century Gothic"/>
                <a:ea typeface="+mn-lt"/>
                <a:cs typeface="+mn-lt"/>
                <a:hlinkClick r:id="rId3"/>
              </a:rPr>
              <a:t>https://www.readingrockets.org/article/journal-writing</a:t>
            </a:r>
            <a:r>
              <a:rPr lang="en-US" sz="2000">
                <a:latin typeface="Century Gothic"/>
                <a:ea typeface="+mn-lt"/>
                <a:cs typeface="+mn-lt"/>
              </a:rPr>
              <a:t>. </a:t>
            </a:r>
            <a:endParaRPr lang="en-US"/>
          </a:p>
          <a:p>
            <a:r>
              <a:rPr lang="en-US" sz="2000">
                <a:latin typeface="Century Gothic"/>
                <a:ea typeface="+mn-lt"/>
                <a:cs typeface="+mn-lt"/>
              </a:rPr>
              <a:t>Cleaver, S. (2018) </a:t>
            </a:r>
            <a:r>
              <a:rPr lang="en-US" sz="2000" i="1">
                <a:latin typeface="Century Gothic"/>
                <a:ea typeface="+mn-lt"/>
                <a:cs typeface="+mn-lt"/>
              </a:rPr>
              <a:t>What is a book talk?: Your guide to making them work in the classroom</a:t>
            </a:r>
            <a:r>
              <a:rPr lang="en-US" sz="2000">
                <a:latin typeface="Century Gothic"/>
                <a:ea typeface="+mn-lt"/>
                <a:cs typeface="+mn-lt"/>
              </a:rPr>
              <a:t>. We Are Teachers. </a:t>
            </a:r>
            <a:r>
              <a:rPr lang="en-US" sz="2000">
                <a:latin typeface="Century Gothic"/>
                <a:ea typeface="+mn-lt"/>
                <a:cs typeface="+mn-lt"/>
                <a:hlinkClick r:id="rId4"/>
              </a:rPr>
              <a:t>https://www.weareteachers.com/what-is-a-book-talk/</a:t>
            </a:r>
            <a:r>
              <a:rPr lang="en-US" sz="2000">
                <a:latin typeface="Century Gothic"/>
                <a:ea typeface="+mn-lt"/>
                <a:cs typeface="+mn-lt"/>
              </a:rPr>
              <a:t>. </a:t>
            </a:r>
            <a:endParaRPr lang="en-US">
              <a:latin typeface="Century Gothic"/>
            </a:endParaRPr>
          </a:p>
          <a:p>
            <a:pPr>
              <a:buClr>
                <a:srgbClr val="262626"/>
              </a:buClr>
            </a:pPr>
            <a:r>
              <a:rPr lang="en-US" sz="2000">
                <a:ea typeface="+mn-lt"/>
                <a:cs typeface="+mn-lt"/>
              </a:rPr>
              <a:t>Gillingham, A., &amp; Stillman, B. W. (2004). </a:t>
            </a:r>
            <a:r>
              <a:rPr lang="en-US" sz="2000" i="1">
                <a:ea typeface="+mn-lt"/>
                <a:cs typeface="+mn-lt"/>
              </a:rPr>
              <a:t>The Gillingham manual: Remedial training for students with specific disability in reading, spelling, and penmanship</a:t>
            </a:r>
            <a:r>
              <a:rPr lang="en-US" sz="2000">
                <a:ea typeface="+mn-lt"/>
                <a:cs typeface="+mn-lt"/>
              </a:rPr>
              <a:t>. Educators Publ. Service. </a:t>
            </a:r>
            <a:endParaRPr lang="en-US" sz="2000">
              <a:latin typeface="Century Gothic"/>
              <a:cs typeface="Times New Roman"/>
            </a:endParaRPr>
          </a:p>
          <a:p>
            <a:r>
              <a:rPr lang="en-US" sz="2000">
                <a:latin typeface="Century Gothic"/>
                <a:cs typeface="Times New Roman"/>
              </a:rPr>
              <a:t>Sousa, D. A. (2011). </a:t>
            </a:r>
            <a:r>
              <a:rPr lang="en-US" sz="2000" i="1">
                <a:latin typeface="Century Gothic"/>
                <a:cs typeface="Times New Roman"/>
              </a:rPr>
              <a:t>How the ELL brain learns.  </a:t>
            </a:r>
            <a:r>
              <a:rPr lang="en-US" sz="2000">
                <a:latin typeface="Century Gothic"/>
                <a:cs typeface="Times New Roman"/>
              </a:rPr>
              <a:t>Corwin Press.</a:t>
            </a:r>
          </a:p>
          <a:p>
            <a:r>
              <a:rPr lang="en-US" sz="2000">
                <a:ea typeface="+mn-lt"/>
                <a:cs typeface="+mn-lt"/>
              </a:rPr>
              <a:t>Ybarra, R., &amp; Green, T. (2003). Using technology to help ESL/EFL students develop language skills. </a:t>
            </a:r>
            <a:r>
              <a:rPr lang="en-US" sz="2000" i="1">
                <a:ea typeface="+mn-lt"/>
                <a:cs typeface="+mn-lt"/>
              </a:rPr>
              <a:t>The Internet TESL Journal</a:t>
            </a:r>
            <a:r>
              <a:rPr lang="en-US" sz="2000">
                <a:ea typeface="+mn-lt"/>
                <a:cs typeface="+mn-lt"/>
              </a:rPr>
              <a:t>, </a:t>
            </a:r>
            <a:r>
              <a:rPr lang="en-US" sz="2000" i="1">
                <a:ea typeface="+mn-lt"/>
                <a:cs typeface="+mn-lt"/>
              </a:rPr>
              <a:t>IX</a:t>
            </a:r>
            <a:r>
              <a:rPr lang="en-US" sz="2000">
                <a:ea typeface="+mn-lt"/>
                <a:cs typeface="+mn-lt"/>
              </a:rPr>
              <a:t>(3). </a:t>
            </a:r>
            <a:endParaRPr lang="en-US" sz="2000"/>
          </a:p>
          <a:p>
            <a:endParaRPr lang="en-US" sz="2000"/>
          </a:p>
          <a:p>
            <a:endParaRPr lang="en-US" sz="2000">
              <a:latin typeface="Century Gothic" panose="020B0502020202020204"/>
              <a:cs typeface="Times New Roman"/>
            </a:endParaRPr>
          </a:p>
          <a:p>
            <a:endParaRPr lang="en-US" sz="2000">
              <a:latin typeface="Century Gothic" panose="020B0502020202020204"/>
              <a:cs typeface="Times New Roman"/>
            </a:endParaRPr>
          </a:p>
          <a:p>
            <a:endParaRPr lang="en-US" sz="2000">
              <a:latin typeface="Century Gothic" panose="020B0502020202020204"/>
              <a:cs typeface="Times New Roman"/>
            </a:endParaRPr>
          </a:p>
          <a:p>
            <a:endParaRPr lang="en-US" sz="2000">
              <a:latin typeface="Century Gothic" panose="020B0502020202020204"/>
              <a:cs typeface="Times New Roman"/>
            </a:endParaRPr>
          </a:p>
        </p:txBody>
      </p:sp>
    </p:spTree>
    <p:extLst>
      <p:ext uri="{BB962C8B-B14F-4D97-AF65-F5344CB8AC3E}">
        <p14:creationId xmlns:p14="http://schemas.microsoft.com/office/powerpoint/2010/main" val="371617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6846137" y="727626"/>
            <a:ext cx="4602152" cy="1718225"/>
          </a:xfrm>
        </p:spPr>
        <p:txBody>
          <a:bodyPr>
            <a:normAutofit/>
          </a:bodyPr>
          <a:lstStyle/>
          <a:p>
            <a:r>
              <a:rPr lang="en-US" sz="3700"/>
              <a:t>Strategy 1:  Multisensory Phonics Instruction</a:t>
            </a:r>
          </a:p>
        </p:txBody>
      </p:sp>
      <p:sp>
        <p:nvSpPr>
          <p:cNvPr id="19" name="Rectangle 18">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 name="Picture 4" descr="A picture containing indoor&#10;&#10;Description automatically generated">
            <a:extLst>
              <a:ext uri="{FF2B5EF4-FFF2-40B4-BE49-F238E27FC236}">
                <a16:creationId xmlns:a16="http://schemas.microsoft.com/office/drawing/2014/main" id="{FD4221E3-344B-4BA9-9E7D-B267C0D8D210}"/>
              </a:ext>
            </a:extLst>
          </p:cNvPr>
          <p:cNvPicPr>
            <a:picLocks noChangeAspect="1"/>
          </p:cNvPicPr>
          <p:nvPr/>
        </p:nvPicPr>
        <p:blipFill rotWithShape="1">
          <a:blip r:embed="rId3"/>
          <a:srcRect l="24280" r="24398" b="1"/>
          <a:stretch/>
        </p:blipFill>
        <p:spPr>
          <a:xfrm>
            <a:off x="407432" y="419292"/>
            <a:ext cx="5522976" cy="6053328"/>
          </a:xfrm>
          <a:prstGeom prst="rect">
            <a:avLst/>
          </a:prstGeom>
        </p:spPr>
      </p:pic>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6846137" y="2538919"/>
            <a:ext cx="4602152" cy="3596880"/>
          </a:xfrm>
        </p:spPr>
        <p:txBody>
          <a:bodyPr vert="horz" lIns="91440" tIns="45720" rIns="91440" bIns="45720" rtlCol="0">
            <a:normAutofit/>
          </a:bodyPr>
          <a:lstStyle/>
          <a:p>
            <a:pPr>
              <a:lnSpc>
                <a:spcPct val="90000"/>
              </a:lnSpc>
              <a:buClr>
                <a:srgbClr val="262626"/>
              </a:buClr>
            </a:pPr>
            <a:r>
              <a:rPr lang="en-US" sz="1400"/>
              <a:t>Multisensory phonics requires teachers to use all senses to reinforce learning in the brain</a:t>
            </a:r>
          </a:p>
          <a:p>
            <a:pPr lvl="1">
              <a:lnSpc>
                <a:spcPct val="90000"/>
              </a:lnSpc>
              <a:buClr>
                <a:srgbClr val="262626"/>
              </a:buClr>
            </a:pPr>
            <a:r>
              <a:rPr lang="en-US" sz="1400"/>
              <a:t>Information should be taught in multiple ways.</a:t>
            </a:r>
          </a:p>
          <a:p>
            <a:pPr lvl="1">
              <a:lnSpc>
                <a:spcPct val="90000"/>
              </a:lnSpc>
              <a:buClr>
                <a:srgbClr val="262626"/>
              </a:buClr>
            </a:pPr>
            <a:r>
              <a:rPr lang="en-US" sz="1400"/>
              <a:t>Example: say the letter verbally and have the child repeat it. Show the child a picture of the letter and an object that starts with the letter. Connect the picture and name of the letter to the sound it makes and an example of a word with the letter (i.e. </a:t>
            </a:r>
            <a:r>
              <a:rPr lang="en-US" sz="1400" u="sng"/>
              <a:t>a</a:t>
            </a:r>
            <a:r>
              <a:rPr lang="en-US" sz="1400"/>
              <a:t>, apple, /a/). Then have the child trace the letter. The most effective way to do this is to have the child use their finger to trace it. You can use a plate and salt and have the child trace the letter in the salt. </a:t>
            </a:r>
          </a:p>
          <a:p>
            <a:pPr>
              <a:lnSpc>
                <a:spcPct val="90000"/>
              </a:lnSpc>
              <a:buClr>
                <a:srgbClr val="262626"/>
              </a:buClr>
            </a:pPr>
            <a:r>
              <a:rPr lang="en-US" sz="1400"/>
              <a:t>Multisensory phonics instruction is the most crucial with young children who are beginning to read. </a:t>
            </a:r>
          </a:p>
          <a:p>
            <a:pPr lvl="1">
              <a:lnSpc>
                <a:spcPct val="90000"/>
              </a:lnSpc>
              <a:buClr>
                <a:srgbClr val="262626"/>
              </a:buClr>
            </a:pPr>
            <a:r>
              <a:rPr lang="en-US" sz="1400"/>
              <a:t>However, it can also be effectively used with older students who are struggling or are ELL.</a:t>
            </a:r>
          </a:p>
        </p:txBody>
      </p:sp>
    </p:spTree>
    <p:extLst>
      <p:ext uri="{BB962C8B-B14F-4D97-AF65-F5344CB8AC3E}">
        <p14:creationId xmlns:p14="http://schemas.microsoft.com/office/powerpoint/2010/main" val="2281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230509" y="559477"/>
            <a:ext cx="4422425" cy="2752917"/>
          </a:xfrm>
        </p:spPr>
        <p:txBody>
          <a:bodyPr>
            <a:normAutofit/>
          </a:bodyPr>
          <a:lstStyle/>
          <a:p>
            <a:pPr algn="ctr"/>
            <a:r>
              <a:rPr lang="en-US" sz="3600" dirty="0"/>
              <a:t>Strategy 2:</a:t>
            </a:r>
            <a:r>
              <a:rPr lang="en-US" sz="3600"/>
              <a:t> Utilize and Teach Morphemic Analysis</a:t>
            </a:r>
            <a:r>
              <a:rPr lang="en-US" sz="4400"/>
              <a:t>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5478124" y="559477"/>
            <a:ext cx="5647076" cy="5475563"/>
          </a:xfrm>
        </p:spPr>
        <p:txBody>
          <a:bodyPr anchor="ctr">
            <a:normAutofit fontScale="92500" lnSpcReduction="10000"/>
          </a:bodyPr>
          <a:lstStyle/>
          <a:p>
            <a:r>
              <a:rPr lang="en-US" dirty="0"/>
              <a:t>ELL students often come to us with a good contextual understanding of the language </a:t>
            </a:r>
          </a:p>
          <a:p>
            <a:pPr>
              <a:buClr>
                <a:srgbClr val="262626"/>
              </a:buClr>
            </a:pPr>
            <a:r>
              <a:rPr lang="en-US" dirty="0"/>
              <a:t>However, since English is comprised of so many languages, teaching students, especially ELL students, to break up words by their prefix, base, and suffix can help them gain a better understanding of the meaning of unfamiliar words. </a:t>
            </a:r>
          </a:p>
          <a:p>
            <a:pPr>
              <a:buClr>
                <a:srgbClr val="262626"/>
              </a:buClr>
            </a:pPr>
            <a:r>
              <a:rPr lang="en-US" dirty="0"/>
              <a:t>Though this can be used with all ages, the level of difficulty will vary. </a:t>
            </a:r>
          </a:p>
          <a:p>
            <a:pPr lvl="1">
              <a:buClr>
                <a:srgbClr val="262626"/>
              </a:buClr>
            </a:pPr>
            <a:r>
              <a:rPr lang="en-US" dirty="0"/>
              <a:t>Example for young elementary students- these students may struggle to break up large words into morphemes but could understand that beautiful means something is full of beauty by understanding that beauty is the base and the suffix –</a:t>
            </a:r>
            <a:r>
              <a:rPr lang="en-US" dirty="0" err="1"/>
              <a:t>ful</a:t>
            </a:r>
            <a:r>
              <a:rPr lang="en-US" dirty="0"/>
              <a:t> means full of. </a:t>
            </a:r>
          </a:p>
          <a:p>
            <a:pPr lvl="1">
              <a:buClr>
                <a:srgbClr val="262626"/>
              </a:buClr>
            </a:pPr>
            <a:r>
              <a:rPr lang="en-US" dirty="0"/>
              <a:t>Example for older students: if a child is unfamiliar with what the word biology means, they can use their understanding of morphemes to break it down. Bio- means life and –ology means the study of. Students can then determine that biology is the study of life. </a:t>
            </a:r>
          </a:p>
        </p:txBody>
      </p:sp>
      <p:pic>
        <p:nvPicPr>
          <p:cNvPr id="4" name="Picture 4" descr="A picture containing table&#10;&#10;Description automatically generated">
            <a:extLst>
              <a:ext uri="{FF2B5EF4-FFF2-40B4-BE49-F238E27FC236}">
                <a16:creationId xmlns:a16="http://schemas.microsoft.com/office/drawing/2014/main" id="{1F863F94-BB90-4F4D-A77D-850744CD3170}"/>
              </a:ext>
            </a:extLst>
          </p:cNvPr>
          <p:cNvPicPr>
            <a:picLocks noChangeAspect="1"/>
          </p:cNvPicPr>
          <p:nvPr/>
        </p:nvPicPr>
        <p:blipFill>
          <a:blip r:embed="rId3"/>
          <a:stretch>
            <a:fillRect/>
          </a:stretch>
        </p:blipFill>
        <p:spPr>
          <a:xfrm>
            <a:off x="300251" y="3110220"/>
            <a:ext cx="4255826" cy="3162398"/>
          </a:xfrm>
          <a:prstGeom prst="rect">
            <a:avLst/>
          </a:prstGeom>
        </p:spPr>
      </p:pic>
    </p:spTree>
    <p:extLst>
      <p:ext uri="{BB962C8B-B14F-4D97-AF65-F5344CB8AC3E}">
        <p14:creationId xmlns:p14="http://schemas.microsoft.com/office/powerpoint/2010/main" val="367911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3492191" y="881210"/>
            <a:ext cx="7998950" cy="1517035"/>
          </a:xfrm>
        </p:spPr>
        <p:txBody>
          <a:bodyPr>
            <a:normAutofit/>
          </a:bodyPr>
          <a:lstStyle/>
          <a:p>
            <a:r>
              <a:rPr lang="en-US">
                <a:solidFill>
                  <a:schemeClr val="tx1">
                    <a:lumMod val="75000"/>
                    <a:lumOff val="25000"/>
                  </a:schemeClr>
                </a:solidFill>
              </a:rPr>
              <a:t>Strategy 3: Context</a:t>
            </a:r>
            <a:r>
              <a:rPr lang="en-US" dirty="0">
                <a:solidFill>
                  <a:schemeClr val="tx1">
                    <a:lumMod val="75000"/>
                    <a:lumOff val="25000"/>
                  </a:schemeClr>
                </a:solidFill>
              </a:rPr>
              <a:t> </a:t>
            </a:r>
            <a:r>
              <a:rPr lang="en-US">
                <a:solidFill>
                  <a:schemeClr val="tx1">
                    <a:lumMod val="75000"/>
                    <a:lumOff val="25000"/>
                  </a:schemeClr>
                </a:solidFill>
              </a:rPr>
              <a:t>Clues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3844616" y="2626840"/>
            <a:ext cx="7245103" cy="3131777"/>
          </a:xfrm>
        </p:spPr>
        <p:txBody>
          <a:bodyPr vert="horz" lIns="91440" tIns="45720" rIns="91440" bIns="45720" rtlCol="0" anchor="t">
            <a:normAutofit/>
          </a:bodyPr>
          <a:lstStyle/>
          <a:p>
            <a:r>
              <a:rPr lang="en-US" dirty="0">
                <a:solidFill>
                  <a:schemeClr val="tx1">
                    <a:lumMod val="75000"/>
                    <a:lumOff val="25000"/>
                  </a:schemeClr>
                </a:solidFill>
              </a:rPr>
              <a:t>Teaching ELL students to utilize their context clues can help them understand unfamiliar words in a text by using familiar words and sentences around the unfamiliar word to determine the meaning. </a:t>
            </a:r>
          </a:p>
          <a:p>
            <a:pPr lvl="1">
              <a:buClr>
                <a:srgbClr val="262626"/>
              </a:buClr>
            </a:pPr>
            <a:r>
              <a:rPr lang="en-US" dirty="0">
                <a:solidFill>
                  <a:schemeClr val="tx1">
                    <a:lumMod val="75000"/>
                    <a:lumOff val="25000"/>
                  </a:schemeClr>
                </a:solidFill>
              </a:rPr>
              <a:t>Example: Carnivores, or meat-eating animals, typically have sharp front teeth for tearing meat. </a:t>
            </a:r>
          </a:p>
          <a:p>
            <a:pPr lvl="2">
              <a:buClr>
                <a:srgbClr val="262626"/>
              </a:buClr>
            </a:pPr>
            <a:r>
              <a:rPr lang="en-US" dirty="0">
                <a:solidFill>
                  <a:schemeClr val="tx1">
                    <a:lumMod val="75000"/>
                    <a:lumOff val="25000"/>
                  </a:schemeClr>
                </a:solidFill>
              </a:rPr>
              <a:t>In this example, students who are unfamiliar with the word carnivore, can determine that carnivores are meat-eating animals because the clues next to the word tell us that. </a:t>
            </a:r>
          </a:p>
        </p:txBody>
      </p:sp>
      <p:pic>
        <p:nvPicPr>
          <p:cNvPr id="4" name="Picture 4">
            <a:extLst>
              <a:ext uri="{FF2B5EF4-FFF2-40B4-BE49-F238E27FC236}">
                <a16:creationId xmlns:a16="http://schemas.microsoft.com/office/drawing/2014/main" id="{D972A0D5-5789-4C83-9140-43FA6FB4E8CD}"/>
              </a:ext>
            </a:extLst>
          </p:cNvPr>
          <p:cNvPicPr>
            <a:picLocks noChangeAspect="1"/>
          </p:cNvPicPr>
          <p:nvPr/>
        </p:nvPicPr>
        <p:blipFill>
          <a:blip r:embed="rId4"/>
          <a:stretch>
            <a:fillRect/>
          </a:stretch>
        </p:blipFill>
        <p:spPr>
          <a:xfrm>
            <a:off x="151121" y="1301584"/>
            <a:ext cx="2995967" cy="4436801"/>
          </a:xfrm>
          <a:prstGeom prst="rect">
            <a:avLst/>
          </a:prstGeom>
        </p:spPr>
      </p:pic>
    </p:spTree>
    <p:extLst>
      <p:ext uri="{BB962C8B-B14F-4D97-AF65-F5344CB8AC3E}">
        <p14:creationId xmlns:p14="http://schemas.microsoft.com/office/powerpoint/2010/main" val="107623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573409" y="559477"/>
            <a:ext cx="3765200" cy="1763454"/>
          </a:xfrm>
        </p:spPr>
        <p:txBody>
          <a:bodyPr>
            <a:normAutofit/>
          </a:bodyPr>
          <a:lstStyle/>
          <a:p>
            <a:pPr algn="ctr"/>
            <a:r>
              <a:rPr lang="en-US" sz="4400"/>
              <a:t>Strategy 4: Audiobooks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5478124" y="559477"/>
            <a:ext cx="5647076" cy="5475563"/>
          </a:xfrm>
        </p:spPr>
        <p:txBody>
          <a:bodyPr anchor="ctr">
            <a:normAutofit lnSpcReduction="10000"/>
          </a:bodyPr>
          <a:lstStyle/>
          <a:p>
            <a:r>
              <a:rPr lang="en-US" dirty="0"/>
              <a:t>Utilizing audiobooks with ELL students has many benefits</a:t>
            </a:r>
          </a:p>
          <a:p>
            <a:pPr marL="617220" lvl="1" indent="-342900">
              <a:buClr>
                <a:srgbClr val="262626"/>
              </a:buClr>
              <a:buAutoNum type="arabicPeriod"/>
            </a:pPr>
            <a:r>
              <a:rPr lang="en-US" dirty="0"/>
              <a:t>It allows them to listen to a fluent reader</a:t>
            </a:r>
          </a:p>
          <a:p>
            <a:pPr marL="617220" lvl="1" indent="-342900">
              <a:buClr>
                <a:srgbClr val="262626"/>
              </a:buClr>
              <a:buAutoNum type="arabicPeriod"/>
            </a:pPr>
            <a:r>
              <a:rPr lang="en-US" dirty="0"/>
              <a:t>Can be used to help them gain information for comprehension without having to focus on decoding words</a:t>
            </a:r>
          </a:p>
          <a:p>
            <a:pPr marL="617220" lvl="1" indent="-342900">
              <a:buClr>
                <a:srgbClr val="262626"/>
              </a:buClr>
              <a:buAutoNum type="arabicPeriod"/>
            </a:pPr>
            <a:r>
              <a:rPr lang="en-US" dirty="0"/>
              <a:t>Aids in vocabulary development</a:t>
            </a:r>
          </a:p>
          <a:p>
            <a:pPr marL="617220" lvl="1" indent="-342900">
              <a:buClr>
                <a:srgbClr val="262626"/>
              </a:buClr>
              <a:buAutoNum type="arabicPeriod"/>
            </a:pPr>
            <a:r>
              <a:rPr lang="en-US" dirty="0"/>
              <a:t>These can be replayed to allow for students to go back when needed </a:t>
            </a:r>
          </a:p>
          <a:p>
            <a:pPr marL="617220" lvl="1" indent="-342900">
              <a:buClr>
                <a:srgbClr val="262626"/>
              </a:buClr>
              <a:buAutoNum type="arabicPeriod"/>
            </a:pPr>
            <a:r>
              <a:rPr lang="en-US" dirty="0"/>
              <a:t>Can help with letter-sound correspondences</a:t>
            </a:r>
          </a:p>
          <a:p>
            <a:pPr>
              <a:buClr>
                <a:srgbClr val="262626"/>
              </a:buClr>
            </a:pPr>
            <a:r>
              <a:rPr lang="en-US" dirty="0"/>
              <a:t>This strategy can be used with students of all ages</a:t>
            </a:r>
          </a:p>
          <a:p>
            <a:pPr>
              <a:buClr>
                <a:srgbClr val="262626"/>
              </a:buClr>
            </a:pPr>
            <a:r>
              <a:rPr lang="en-US" dirty="0"/>
              <a:t>Example: Websites such as Epic have multiple books of various genres and levels. Many of these have the option to be read aloud. Students can follow along while the book is read since the words are highlighted. This helps students be able to get both audio and visual experiences with the story. </a:t>
            </a:r>
          </a:p>
        </p:txBody>
      </p:sp>
      <p:pic>
        <p:nvPicPr>
          <p:cNvPr id="4" name="Picture 4" descr="A picture containing icon&#10;&#10;Description automatically generated">
            <a:extLst>
              <a:ext uri="{FF2B5EF4-FFF2-40B4-BE49-F238E27FC236}">
                <a16:creationId xmlns:a16="http://schemas.microsoft.com/office/drawing/2014/main" id="{6045E99D-41E8-4104-BEFB-13564776B39E}"/>
              </a:ext>
            </a:extLst>
          </p:cNvPr>
          <p:cNvPicPr>
            <a:picLocks noChangeAspect="1"/>
          </p:cNvPicPr>
          <p:nvPr/>
        </p:nvPicPr>
        <p:blipFill>
          <a:blip r:embed="rId3"/>
          <a:stretch>
            <a:fillRect/>
          </a:stretch>
        </p:blipFill>
        <p:spPr>
          <a:xfrm>
            <a:off x="345743" y="2657907"/>
            <a:ext cx="4085229" cy="2292812"/>
          </a:xfrm>
          <a:prstGeom prst="rect">
            <a:avLst/>
          </a:prstGeom>
        </p:spPr>
      </p:pic>
    </p:spTree>
    <p:extLst>
      <p:ext uri="{BB962C8B-B14F-4D97-AF65-F5344CB8AC3E}">
        <p14:creationId xmlns:p14="http://schemas.microsoft.com/office/powerpoint/2010/main" val="301142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7064082" y="642594"/>
            <a:ext cx="4472921" cy="1371600"/>
          </a:xfrm>
        </p:spPr>
        <p:txBody>
          <a:bodyPr>
            <a:normAutofit/>
          </a:bodyPr>
          <a:lstStyle/>
          <a:p>
            <a:r>
              <a:rPr lang="en-US" sz="3000"/>
              <a:t>Strategy 5:   Verbal and Visual Word Association</a:t>
            </a:r>
          </a:p>
        </p:txBody>
      </p:sp>
      <p:sp useBgFill="1">
        <p:nvSpPr>
          <p:cNvPr id="28" name="Rectangle 27">
            <a:extLst>
              <a:ext uri="{FF2B5EF4-FFF2-40B4-BE49-F238E27FC236}">
                <a16:creationId xmlns:a16="http://schemas.microsoft.com/office/drawing/2014/main" id="{6936D704-5904-42AD-9DA1-E236DCE1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3313A48E-468A-4610-8C17-24D88F71A8DC}"/>
              </a:ext>
            </a:extLst>
          </p:cNvPr>
          <p:cNvPicPr>
            <a:picLocks noChangeAspect="1"/>
          </p:cNvPicPr>
          <p:nvPr/>
        </p:nvPicPr>
        <p:blipFill>
          <a:blip r:embed="rId3"/>
          <a:stretch>
            <a:fillRect/>
          </a:stretch>
        </p:blipFill>
        <p:spPr>
          <a:xfrm>
            <a:off x="215863" y="1058777"/>
            <a:ext cx="6322508" cy="4730507"/>
          </a:xfrm>
          <a:prstGeom prst="rect">
            <a:avLst/>
          </a:prstGeom>
        </p:spPr>
      </p:pic>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6700142" y="2012135"/>
            <a:ext cx="5189429" cy="4546069"/>
          </a:xfrm>
        </p:spPr>
        <p:txBody>
          <a:bodyPr vert="horz" lIns="91440" tIns="45720" rIns="91440" bIns="45720" rtlCol="0" anchor="t">
            <a:noAutofit/>
          </a:bodyPr>
          <a:lstStyle/>
          <a:p>
            <a:pPr>
              <a:lnSpc>
                <a:spcPct val="90000"/>
              </a:lnSpc>
            </a:pPr>
            <a:r>
              <a:rPr lang="en-US" sz="1400"/>
              <a:t>Verbal and visual word association can be used throughout the school, classroom, and individual lessons. The strategy simply means giving students the means to associate the language they are learning with the visuals of the words represented. </a:t>
            </a:r>
          </a:p>
          <a:p>
            <a:pPr>
              <a:lnSpc>
                <a:spcPct val="90000"/>
              </a:lnSpc>
              <a:buClr>
                <a:srgbClr val="262626"/>
              </a:buClr>
            </a:pPr>
            <a:r>
              <a:rPr lang="en-US" sz="1400"/>
              <a:t>For example, when students are learning a word like tree, providing students with a picture of a tree allows them to associate the word with its meaning. Verbal and visual word association can include labels on classroom items, pictures with vocabulary, and more. </a:t>
            </a:r>
          </a:p>
          <a:p>
            <a:pPr>
              <a:lnSpc>
                <a:spcPct val="90000"/>
              </a:lnSpc>
              <a:buClr>
                <a:srgbClr val="262626"/>
              </a:buClr>
            </a:pPr>
            <a:r>
              <a:rPr lang="en-US" sz="1400"/>
              <a:t>As students continue learning language, they can create their own personal word associations. For example, if they are learning the idea of love, a student might draw a picture of their family in a heart as their own personal association with the word love. </a:t>
            </a:r>
          </a:p>
          <a:p>
            <a:pPr>
              <a:lnSpc>
                <a:spcPct val="90000"/>
              </a:lnSpc>
              <a:buClr>
                <a:srgbClr val="262626"/>
              </a:buClr>
            </a:pPr>
            <a:r>
              <a:rPr lang="en-US" sz="1400"/>
              <a:t>Verbal and visual word association allows students to see the meaning behind the language they are learning. With a visual in their mind, students are better able to remember the words they are learning. </a:t>
            </a:r>
          </a:p>
          <a:p>
            <a:pPr>
              <a:lnSpc>
                <a:spcPct val="90000"/>
              </a:lnSpc>
              <a:buClr>
                <a:srgbClr val="262626"/>
              </a:buClr>
            </a:pPr>
            <a:endParaRPr lang="en-US" sz="1400"/>
          </a:p>
        </p:txBody>
      </p:sp>
    </p:spTree>
    <p:extLst>
      <p:ext uri="{BB962C8B-B14F-4D97-AF65-F5344CB8AC3E}">
        <p14:creationId xmlns:p14="http://schemas.microsoft.com/office/powerpoint/2010/main" val="325276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573409" y="445746"/>
            <a:ext cx="3765200" cy="2878021"/>
          </a:xfrm>
        </p:spPr>
        <p:txBody>
          <a:bodyPr>
            <a:normAutofit/>
          </a:bodyPr>
          <a:lstStyle/>
          <a:p>
            <a:pPr algn="ctr"/>
            <a:r>
              <a:rPr lang="en-US" sz="4400" dirty="0"/>
              <a:t>Strategy 6:  </a:t>
            </a:r>
            <a:br>
              <a:rPr lang="en-US" sz="4400" dirty="0"/>
            </a:br>
            <a:r>
              <a:rPr lang="en-US" sz="4400"/>
              <a:t>Interactive Online Games</a:t>
            </a:r>
            <a:r>
              <a:rPr lang="en-US" sz="4400" dirty="0"/>
              <a:t>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5478124" y="559477"/>
            <a:ext cx="5647076" cy="5475563"/>
          </a:xfrm>
        </p:spPr>
        <p:txBody>
          <a:bodyPr anchor="ctr">
            <a:normAutofit/>
          </a:bodyPr>
          <a:lstStyle/>
          <a:p>
            <a:r>
              <a:rPr lang="en-US"/>
              <a:t>Interactive online games are engaging ways for students to learn language. </a:t>
            </a:r>
          </a:p>
          <a:p>
            <a:pPr>
              <a:buClr>
                <a:srgbClr val="262626"/>
              </a:buClr>
            </a:pPr>
            <a:r>
              <a:rPr lang="en-US"/>
              <a:t>Students learn language visually and verbally while playing these games. They can connect pictures to words in English. </a:t>
            </a:r>
          </a:p>
          <a:p>
            <a:pPr>
              <a:buClr>
                <a:srgbClr val="262626"/>
              </a:buClr>
            </a:pPr>
            <a:r>
              <a:rPr lang="en-US"/>
              <a:t>Examples of interactive games include story generators, vocabulary games, and grammar games. </a:t>
            </a:r>
          </a:p>
          <a:p>
            <a:pPr>
              <a:buClr>
                <a:srgbClr val="262626"/>
              </a:buClr>
            </a:pPr>
            <a:r>
              <a:rPr lang="en-US"/>
              <a:t>Online games makes language learning fun when it can often be frustrating. </a:t>
            </a:r>
          </a:p>
          <a:p>
            <a:pPr>
              <a:buClr>
                <a:srgbClr val="262626"/>
              </a:buClr>
            </a:pPr>
            <a:r>
              <a:rPr lang="en-US"/>
              <a:t>Resources that have these games include Read Write Think and EAL teaching strategies online. </a:t>
            </a:r>
          </a:p>
          <a:p>
            <a:pPr>
              <a:buClr>
                <a:srgbClr val="262626"/>
              </a:buClr>
            </a:pPr>
            <a:r>
              <a:rPr lang="en-US"/>
              <a:t>Online games should not be the entirety of the curriculum, but they can reinforce language learning. </a:t>
            </a:r>
          </a:p>
        </p:txBody>
      </p:sp>
      <p:pic>
        <p:nvPicPr>
          <p:cNvPr id="4" name="Picture 4">
            <a:extLst>
              <a:ext uri="{FF2B5EF4-FFF2-40B4-BE49-F238E27FC236}">
                <a16:creationId xmlns:a16="http://schemas.microsoft.com/office/drawing/2014/main" id="{9DC66E50-51A3-43FE-8A39-E512EB108BA8}"/>
              </a:ext>
            </a:extLst>
          </p:cNvPr>
          <p:cNvPicPr>
            <a:picLocks noChangeAspect="1"/>
          </p:cNvPicPr>
          <p:nvPr/>
        </p:nvPicPr>
        <p:blipFill>
          <a:blip r:embed="rId3"/>
          <a:stretch>
            <a:fillRect/>
          </a:stretch>
        </p:blipFill>
        <p:spPr>
          <a:xfrm>
            <a:off x="235638" y="3284967"/>
            <a:ext cx="4415050" cy="2646755"/>
          </a:xfrm>
          <a:prstGeom prst="rect">
            <a:avLst/>
          </a:prstGeom>
        </p:spPr>
      </p:pic>
      <p:sp>
        <p:nvSpPr>
          <p:cNvPr id="5" name="TextBox 4">
            <a:extLst>
              <a:ext uri="{FF2B5EF4-FFF2-40B4-BE49-F238E27FC236}">
                <a16:creationId xmlns:a16="http://schemas.microsoft.com/office/drawing/2014/main" id="{FBAA601E-B50C-4DC1-9846-D3016E03AF9A}"/>
              </a:ext>
            </a:extLst>
          </p:cNvPr>
          <p:cNvSpPr txBox="1"/>
          <p:nvPr/>
        </p:nvSpPr>
        <p:spPr>
          <a:xfrm>
            <a:off x="232012" y="5986816"/>
            <a:ext cx="44036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https://www.eyesparks.com/language-games-for-indigenous-languages/</a:t>
            </a:r>
            <a:endParaRPr lang="en-US"/>
          </a:p>
        </p:txBody>
      </p:sp>
    </p:spTree>
    <p:extLst>
      <p:ext uri="{BB962C8B-B14F-4D97-AF65-F5344CB8AC3E}">
        <p14:creationId xmlns:p14="http://schemas.microsoft.com/office/powerpoint/2010/main" val="70959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3844616" y="881210"/>
            <a:ext cx="7417925" cy="1517035"/>
          </a:xfrm>
        </p:spPr>
        <p:txBody>
          <a:bodyPr>
            <a:normAutofit/>
          </a:bodyPr>
          <a:lstStyle/>
          <a:p>
            <a:r>
              <a:rPr lang="en-US" dirty="0">
                <a:solidFill>
                  <a:schemeClr val="tx1">
                    <a:lumMod val="75000"/>
                    <a:lumOff val="25000"/>
                  </a:schemeClr>
                </a:solidFill>
              </a:rPr>
              <a:t>Strategy 7:</a:t>
            </a:r>
            <a:r>
              <a:rPr lang="en-US">
                <a:solidFill>
                  <a:schemeClr val="tx1">
                    <a:lumMod val="75000"/>
                    <a:lumOff val="25000"/>
                  </a:schemeClr>
                </a:solidFill>
              </a:rPr>
              <a:t> Computer Assisted Instruction  </a:t>
            </a:r>
            <a:r>
              <a:rPr lang="en-US" dirty="0">
                <a:solidFill>
                  <a:schemeClr val="tx1">
                    <a:lumMod val="75000"/>
                    <a:lumOff val="25000"/>
                  </a:schemeClr>
                </a:solidFill>
              </a:rPr>
              <a:t>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3369747" y="2472232"/>
            <a:ext cx="8250058" cy="3772298"/>
          </a:xfrm>
        </p:spPr>
        <p:txBody>
          <a:bodyPr vert="horz" lIns="91440" tIns="45720" rIns="91440" bIns="45720" rtlCol="0" anchor="t">
            <a:normAutofit fontScale="92500" lnSpcReduction="10000"/>
          </a:bodyPr>
          <a:lstStyle/>
          <a:p>
            <a:r>
              <a:rPr lang="en-US">
                <a:solidFill>
                  <a:schemeClr val="tx1">
                    <a:lumMod val="75000"/>
                    <a:lumOff val="25000"/>
                  </a:schemeClr>
                </a:solidFill>
              </a:rPr>
              <a:t>Computer Assisted Technology can be useful as a supplemental tool to language learning. It should not be the whole curriculum, but it can reinforce or aid students' language learning. </a:t>
            </a:r>
          </a:p>
          <a:p>
            <a:pPr>
              <a:buClr>
                <a:srgbClr val="262626"/>
              </a:buClr>
            </a:pPr>
            <a:r>
              <a:rPr lang="en-US">
                <a:solidFill>
                  <a:schemeClr val="tx1">
                    <a:lumMod val="75000"/>
                    <a:lumOff val="25000"/>
                  </a:schemeClr>
                </a:solidFill>
              </a:rPr>
              <a:t>Computer assisted instruction can provide students with the support and practice they need to better learn a language. Computer assisted technology is often used with older ELL students as it can make language learning more fun. </a:t>
            </a:r>
          </a:p>
          <a:p>
            <a:pPr>
              <a:buClr>
                <a:srgbClr val="262626"/>
              </a:buClr>
            </a:pPr>
            <a:r>
              <a:rPr lang="en-US">
                <a:solidFill>
                  <a:schemeClr val="tx1">
                    <a:lumMod val="75000"/>
                    <a:lumOff val="25000"/>
                  </a:schemeClr>
                </a:solidFill>
              </a:rPr>
              <a:t>Examples of CAI include computer books, vocabulary practice, and writing on a computer. Computer books or interactive stories help students associate words with pictures. Vocabulary can offer visual and verbal associations on a computer and writing skills can be developed while writing on a computer through the use of grammar corrections and immediate feedback. Interactive stories can make reading more fun because it includes music, pictures, voices, and sound effects. </a:t>
            </a:r>
          </a:p>
        </p:txBody>
      </p:sp>
      <p:pic>
        <p:nvPicPr>
          <p:cNvPr id="4" name="Picture 4" descr="A picture containing text, computer, table, desk&#10;&#10;Description automatically generated">
            <a:extLst>
              <a:ext uri="{FF2B5EF4-FFF2-40B4-BE49-F238E27FC236}">
                <a16:creationId xmlns:a16="http://schemas.microsoft.com/office/drawing/2014/main" id="{895CD30F-301D-43B9-BD11-5CE9F58538D5}"/>
              </a:ext>
            </a:extLst>
          </p:cNvPr>
          <p:cNvPicPr>
            <a:picLocks noChangeAspect="1"/>
          </p:cNvPicPr>
          <p:nvPr/>
        </p:nvPicPr>
        <p:blipFill>
          <a:blip r:embed="rId4"/>
          <a:stretch>
            <a:fillRect/>
          </a:stretch>
        </p:blipFill>
        <p:spPr>
          <a:xfrm>
            <a:off x="218661" y="1558105"/>
            <a:ext cx="2743200" cy="3741790"/>
          </a:xfrm>
          <a:prstGeom prst="rect">
            <a:avLst/>
          </a:prstGeom>
        </p:spPr>
      </p:pic>
    </p:spTree>
    <p:extLst>
      <p:ext uri="{BB962C8B-B14F-4D97-AF65-F5344CB8AC3E}">
        <p14:creationId xmlns:p14="http://schemas.microsoft.com/office/powerpoint/2010/main" val="371284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AFBBA4A-C1FF-48EA-A168-21F011081FBA}"/>
              </a:ext>
            </a:extLst>
          </p:cNvPr>
          <p:cNvSpPr>
            <a:spLocks noGrp="1"/>
          </p:cNvSpPr>
          <p:nvPr>
            <p:ph type="title"/>
          </p:nvPr>
        </p:nvSpPr>
        <p:spPr>
          <a:xfrm>
            <a:off x="573409" y="559477"/>
            <a:ext cx="3765200" cy="5709931"/>
          </a:xfrm>
        </p:spPr>
        <p:txBody>
          <a:bodyPr>
            <a:normAutofit/>
          </a:bodyPr>
          <a:lstStyle/>
          <a:p>
            <a:pPr algn="ctr"/>
            <a:r>
              <a:rPr lang="en-US" sz="4400"/>
              <a:t>Strategy 8:</a:t>
            </a:r>
            <a:br>
              <a:rPr lang="en-US" sz="4400" dirty="0"/>
            </a:br>
            <a:r>
              <a:rPr lang="en-US" sz="4400"/>
              <a:t>First Language First </a:t>
            </a:r>
            <a:r>
              <a:rPr lang="en-US" sz="4400" dirty="0"/>
              <a:t> </a:t>
            </a:r>
          </a:p>
        </p:txBody>
      </p:sp>
      <p:sp>
        <p:nvSpPr>
          <p:cNvPr id="3" name="Content Placeholder 2">
            <a:extLst>
              <a:ext uri="{FF2B5EF4-FFF2-40B4-BE49-F238E27FC236}">
                <a16:creationId xmlns:a16="http://schemas.microsoft.com/office/drawing/2014/main" id="{070C724D-08DA-44ED-8E6A-E08924CA2833}"/>
              </a:ext>
            </a:extLst>
          </p:cNvPr>
          <p:cNvSpPr>
            <a:spLocks noGrp="1"/>
          </p:cNvSpPr>
          <p:nvPr>
            <p:ph idx="1"/>
          </p:nvPr>
        </p:nvSpPr>
        <p:spPr>
          <a:xfrm>
            <a:off x="4815516" y="239217"/>
            <a:ext cx="6928118" cy="6336953"/>
          </a:xfrm>
        </p:spPr>
        <p:txBody>
          <a:bodyPr anchor="ctr">
            <a:normAutofit fontScale="92500" lnSpcReduction="20000"/>
          </a:bodyPr>
          <a:lstStyle/>
          <a:p>
            <a:r>
              <a:rPr lang="en-US"/>
              <a:t>First language first is a strategy that allows students to brainstorm and draft their responses in their first language first before they rewrite it in English. </a:t>
            </a:r>
          </a:p>
          <a:p>
            <a:pPr>
              <a:buClr>
                <a:srgbClr val="262626"/>
              </a:buClr>
            </a:pPr>
            <a:r>
              <a:rPr lang="en-US"/>
              <a:t>First language first helps ELL students' processing skills as they can simply write their thoughts or answers without having to try to process it in English. </a:t>
            </a:r>
          </a:p>
          <a:p>
            <a:pPr>
              <a:buClr>
                <a:srgbClr val="262626"/>
              </a:buClr>
            </a:pPr>
            <a:r>
              <a:rPr lang="en-US"/>
              <a:t>First language first allows teachers to see their ELL students' processing skills without the interference of a language barrier. </a:t>
            </a:r>
          </a:p>
          <a:p>
            <a:pPr>
              <a:buClr>
                <a:srgbClr val="262626"/>
              </a:buClr>
            </a:pPr>
            <a:r>
              <a:rPr lang="en-US"/>
              <a:t>An example of using the first language first strategy would be allowing a student to write their first draft of an essay in their first language then redrafting their thoughts into English. This example helps reinforce the importance of drafting as well! </a:t>
            </a:r>
          </a:p>
          <a:p>
            <a:pPr>
              <a:buClr>
                <a:srgbClr val="262626"/>
              </a:buClr>
            </a:pPr>
            <a:r>
              <a:rPr lang="en-US"/>
              <a:t>This strategy gives students the skill of translating their first language into English, which can be useful inside and outside the classroom. </a:t>
            </a:r>
          </a:p>
          <a:p>
            <a:pPr>
              <a:buClr>
                <a:srgbClr val="262626"/>
              </a:buClr>
            </a:pPr>
            <a:r>
              <a:rPr lang="en-US"/>
              <a:t>First language first allows ELL students to see the importance of their first language. Often, ELL students are asked to forget their first language in favor of English as if their first language is not as good, but first language first helps them maintain their first language while gaining the skill of translation. </a:t>
            </a:r>
          </a:p>
          <a:p>
            <a:pPr>
              <a:buClr>
                <a:srgbClr val="262626"/>
              </a:buClr>
            </a:pPr>
            <a:r>
              <a:rPr lang="en-US"/>
              <a:t>First language first allows students to connect ideas in their first language to what they sound like in English. Through redrafting their writing into English, they connect their first language to the English interpretation! </a:t>
            </a:r>
          </a:p>
          <a:p>
            <a:pPr>
              <a:buClr>
                <a:srgbClr val="262626"/>
              </a:buClr>
            </a:pPr>
            <a:endParaRPr lang="en-US"/>
          </a:p>
        </p:txBody>
      </p:sp>
    </p:spTree>
    <p:extLst>
      <p:ext uri="{BB962C8B-B14F-4D97-AF65-F5344CB8AC3E}">
        <p14:creationId xmlns:p14="http://schemas.microsoft.com/office/powerpoint/2010/main" val="3622375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47</TotalTime>
  <Words>1884</Words>
  <Application>Microsoft Macintosh PowerPoint</Application>
  <PresentationFormat>Widescreen</PresentationFormat>
  <Paragraphs>103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Garamond</vt:lpstr>
      <vt:lpstr>Savon</vt:lpstr>
      <vt:lpstr>READ 634 Final Group Project: 20 Reading &amp; Writing Strategies for ELL Students</vt:lpstr>
      <vt:lpstr>Strategy 1:  Multisensory Phonics Instruction</vt:lpstr>
      <vt:lpstr>Strategy 2: Utilize and Teach Morphemic Analysis  </vt:lpstr>
      <vt:lpstr>Strategy 3: Context Clues  </vt:lpstr>
      <vt:lpstr>Strategy 4: Audiobooks  </vt:lpstr>
      <vt:lpstr>Strategy 5:   Verbal and Visual Word Association</vt:lpstr>
      <vt:lpstr>Strategy 6:   Interactive Online Games </vt:lpstr>
      <vt:lpstr>Strategy 7: Computer Assisted Instruction   </vt:lpstr>
      <vt:lpstr>Strategy 8: First Language First  </vt:lpstr>
      <vt:lpstr>Strategy 9: Graphic Organizers</vt:lpstr>
      <vt:lpstr>Strategy 10:   Build Background Knowledge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dc:title>
  <dc:creator>Owner</dc:creator>
  <cp:lastModifiedBy>Sara Olsen</cp:lastModifiedBy>
  <cp:revision>247</cp:revision>
  <dcterms:created xsi:type="dcterms:W3CDTF">2021-07-07T14:40:49Z</dcterms:created>
  <dcterms:modified xsi:type="dcterms:W3CDTF">2023-04-11T17:20:28Z</dcterms:modified>
</cp:coreProperties>
</file>